
<file path=[Content_Types].xml><?xml version="1.0" encoding="utf-8"?>
<Types xmlns="http://schemas.openxmlformats.org/package/2006/content-types">
  <Default Extension="xml" ContentType="application/xml"/>
  <Default Extension="jpeg" ContentType="image/jpeg"/>
  <Default Extension="tif" ContentType="image/tiff"/>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6" r:id="rId2"/>
  </p:sldIdLst>
  <p:sldSz cx="38404800" cy="32918400"/>
  <p:notesSz cx="6858000" cy="9144000"/>
  <p:defaultTextStyle>
    <a:defPPr>
      <a:defRPr lang="en-US"/>
    </a:defPPr>
    <a:lvl1pPr marL="0" algn="l" defTabSz="3160166" rtl="0" eaLnBrk="1" latinLnBrk="0" hangingPunct="1">
      <a:defRPr sz="6221" kern="1200">
        <a:solidFill>
          <a:schemeClr val="tx1"/>
        </a:solidFill>
        <a:latin typeface="+mn-lt"/>
        <a:ea typeface="+mn-ea"/>
        <a:cs typeface="+mn-cs"/>
      </a:defRPr>
    </a:lvl1pPr>
    <a:lvl2pPr marL="1580083" algn="l" defTabSz="3160166" rtl="0" eaLnBrk="1" latinLnBrk="0" hangingPunct="1">
      <a:defRPr sz="6221" kern="1200">
        <a:solidFill>
          <a:schemeClr val="tx1"/>
        </a:solidFill>
        <a:latin typeface="+mn-lt"/>
        <a:ea typeface="+mn-ea"/>
        <a:cs typeface="+mn-cs"/>
      </a:defRPr>
    </a:lvl2pPr>
    <a:lvl3pPr marL="3160166" algn="l" defTabSz="3160166" rtl="0" eaLnBrk="1" latinLnBrk="0" hangingPunct="1">
      <a:defRPr sz="6221" kern="1200">
        <a:solidFill>
          <a:schemeClr val="tx1"/>
        </a:solidFill>
        <a:latin typeface="+mn-lt"/>
        <a:ea typeface="+mn-ea"/>
        <a:cs typeface="+mn-cs"/>
      </a:defRPr>
    </a:lvl3pPr>
    <a:lvl4pPr marL="4740250" algn="l" defTabSz="3160166" rtl="0" eaLnBrk="1" latinLnBrk="0" hangingPunct="1">
      <a:defRPr sz="6221" kern="1200">
        <a:solidFill>
          <a:schemeClr val="tx1"/>
        </a:solidFill>
        <a:latin typeface="+mn-lt"/>
        <a:ea typeface="+mn-ea"/>
        <a:cs typeface="+mn-cs"/>
      </a:defRPr>
    </a:lvl4pPr>
    <a:lvl5pPr marL="6320333" algn="l" defTabSz="3160166" rtl="0" eaLnBrk="1" latinLnBrk="0" hangingPunct="1">
      <a:defRPr sz="6221" kern="1200">
        <a:solidFill>
          <a:schemeClr val="tx1"/>
        </a:solidFill>
        <a:latin typeface="+mn-lt"/>
        <a:ea typeface="+mn-ea"/>
        <a:cs typeface="+mn-cs"/>
      </a:defRPr>
    </a:lvl5pPr>
    <a:lvl6pPr marL="7900416" algn="l" defTabSz="3160166" rtl="0" eaLnBrk="1" latinLnBrk="0" hangingPunct="1">
      <a:defRPr sz="6221" kern="1200">
        <a:solidFill>
          <a:schemeClr val="tx1"/>
        </a:solidFill>
        <a:latin typeface="+mn-lt"/>
        <a:ea typeface="+mn-ea"/>
        <a:cs typeface="+mn-cs"/>
      </a:defRPr>
    </a:lvl6pPr>
    <a:lvl7pPr marL="9480499" algn="l" defTabSz="3160166" rtl="0" eaLnBrk="1" latinLnBrk="0" hangingPunct="1">
      <a:defRPr sz="6221" kern="1200">
        <a:solidFill>
          <a:schemeClr val="tx1"/>
        </a:solidFill>
        <a:latin typeface="+mn-lt"/>
        <a:ea typeface="+mn-ea"/>
        <a:cs typeface="+mn-cs"/>
      </a:defRPr>
    </a:lvl7pPr>
    <a:lvl8pPr marL="11060582" algn="l" defTabSz="3160166" rtl="0" eaLnBrk="1" latinLnBrk="0" hangingPunct="1">
      <a:defRPr sz="6221" kern="1200">
        <a:solidFill>
          <a:schemeClr val="tx1"/>
        </a:solidFill>
        <a:latin typeface="+mn-lt"/>
        <a:ea typeface="+mn-ea"/>
        <a:cs typeface="+mn-cs"/>
      </a:defRPr>
    </a:lvl8pPr>
    <a:lvl9pPr marL="12640666" algn="l" defTabSz="3160166" rtl="0" eaLnBrk="1" latinLnBrk="0" hangingPunct="1">
      <a:defRPr sz="622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20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A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9018" autoAdjust="0"/>
    <p:restoredTop sz="95768" autoAdjust="0"/>
  </p:normalViewPr>
  <p:slideViewPr>
    <p:cSldViewPr snapToGrid="0">
      <p:cViewPr>
        <p:scale>
          <a:sx n="40" d="100"/>
          <a:sy n="40" d="100"/>
        </p:scale>
        <p:origin x="392" y="-232"/>
      </p:cViewPr>
      <p:guideLst>
        <p:guide orient="horz" pos="10368"/>
        <p:guide pos="12096"/>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2.tif>
</file>

<file path=ppt/media/image3.tiff>
</file>

<file path=ppt/media/image4.tiff>
</file>

<file path=ppt/media/image5.png>
</file>

<file path=ppt/media/image6.tif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95EE43E-BAE0-4801-A743-3FC37519C734}" type="datetimeFigureOut">
              <a:rPr lang="en-US" smtClean="0"/>
              <a:t>2/20/19</a:t>
            </a:fld>
            <a:endParaRPr lang="en-US" dirty="0"/>
          </a:p>
        </p:txBody>
      </p:sp>
      <p:sp>
        <p:nvSpPr>
          <p:cNvPr id="4" name="Slide Image Placeholder 3"/>
          <p:cNvSpPr>
            <a:spLocks noGrp="1" noRot="1" noChangeAspect="1"/>
          </p:cNvSpPr>
          <p:nvPr>
            <p:ph type="sldImg" idx="2"/>
          </p:nvPr>
        </p:nvSpPr>
        <p:spPr>
          <a:xfrm>
            <a:off x="1428750" y="685800"/>
            <a:ext cx="4000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FF36E4-E889-4CDB-BE2F-43466D6E2287}" type="slidenum">
              <a:rPr lang="en-US" smtClean="0"/>
              <a:t>‹#›</a:t>
            </a:fld>
            <a:endParaRPr lang="en-US" dirty="0"/>
          </a:p>
        </p:txBody>
      </p:sp>
    </p:spTree>
    <p:extLst>
      <p:ext uri="{BB962C8B-B14F-4D97-AF65-F5344CB8AC3E}">
        <p14:creationId xmlns:p14="http://schemas.microsoft.com/office/powerpoint/2010/main" val="145686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0" y="685800"/>
            <a:ext cx="40005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FF36E4-E889-4CDB-BE2F-43466D6E2287}" type="slidenum">
              <a:rPr lang="en-US" smtClean="0"/>
              <a:t>1</a:t>
            </a:fld>
            <a:endParaRPr lang="en-US" dirty="0"/>
          </a:p>
        </p:txBody>
      </p:sp>
    </p:spTree>
    <p:extLst>
      <p:ext uri="{BB962C8B-B14F-4D97-AF65-F5344CB8AC3E}">
        <p14:creationId xmlns:p14="http://schemas.microsoft.com/office/powerpoint/2010/main" val="24658165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5387342"/>
            <a:ext cx="3264408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4800600" y="17289782"/>
            <a:ext cx="288036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030278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30007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1752600"/>
            <a:ext cx="8281035"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640332" y="1752600"/>
            <a:ext cx="24363045"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839019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721851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8206749"/>
            <a:ext cx="3312414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2620330" y="22029429"/>
            <a:ext cx="33124140" cy="7200898"/>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42F7A83-F760-46BF-BAD5-625D613CD8E0}" type="datetimeFigureOut">
              <a:rPr lang="en-US" smtClean="0"/>
              <a:t>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023072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640330" y="8763000"/>
            <a:ext cx="1632204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9442430" y="8763000"/>
            <a:ext cx="1632204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42F7A83-F760-46BF-BAD5-625D613CD8E0}" type="datetimeFigureOut">
              <a:rPr lang="en-US" smtClean="0"/>
              <a:t>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2020572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752607"/>
            <a:ext cx="3312414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645336" y="8069582"/>
            <a:ext cx="16247028"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2645336" y="12024360"/>
            <a:ext cx="16247028"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9442432" y="8069582"/>
            <a:ext cx="16327042"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19442432" y="12024360"/>
            <a:ext cx="16327042"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42F7A83-F760-46BF-BAD5-625D613CD8E0}" type="datetimeFigureOut">
              <a:rPr lang="en-US" smtClean="0"/>
              <a:t>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601332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42F7A83-F760-46BF-BAD5-625D613CD8E0}" type="datetimeFigureOut">
              <a:rPr lang="en-US" smtClean="0"/>
              <a:t>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334532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2F7A83-F760-46BF-BAD5-625D613CD8E0}" type="datetimeFigureOut">
              <a:rPr lang="en-US" smtClean="0"/>
              <a:t>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64719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16327042" y="4739647"/>
            <a:ext cx="1944243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2F7A83-F760-46BF-BAD5-625D613CD8E0}" type="datetimeFigureOut">
              <a:rPr lang="en-US" smtClean="0"/>
              <a:t>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33076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6327042" y="4739647"/>
            <a:ext cx="1944243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2F7A83-F760-46BF-BAD5-625D613CD8E0}" type="datetimeFigureOut">
              <a:rPr lang="en-US" smtClean="0"/>
              <a:t>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8799938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752607"/>
            <a:ext cx="3312414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640330" y="8763000"/>
            <a:ext cx="3312414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40330" y="30510487"/>
            <a:ext cx="864108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E42F7A83-F760-46BF-BAD5-625D613CD8E0}" type="datetimeFigureOut">
              <a:rPr lang="en-US" smtClean="0"/>
              <a:t>2/20/19</a:t>
            </a:fld>
            <a:endParaRPr lang="en-US" dirty="0"/>
          </a:p>
        </p:txBody>
      </p:sp>
      <p:sp>
        <p:nvSpPr>
          <p:cNvPr id="5" name="Footer Placeholder 4"/>
          <p:cNvSpPr>
            <a:spLocks noGrp="1"/>
          </p:cNvSpPr>
          <p:nvPr>
            <p:ph type="ftr" sz="quarter" idx="3"/>
          </p:nvPr>
        </p:nvSpPr>
        <p:spPr>
          <a:xfrm>
            <a:off x="12721590" y="30510487"/>
            <a:ext cx="1296162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123390" y="30510487"/>
            <a:ext cx="864108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4C23B367-5446-4D06-8D80-CA8F3827901D}" type="slidenum">
              <a:rPr lang="en-US" smtClean="0"/>
              <a:t>‹#›</a:t>
            </a:fld>
            <a:endParaRPr lang="en-US" dirty="0"/>
          </a:p>
        </p:txBody>
      </p:sp>
    </p:spTree>
    <p:extLst>
      <p:ext uri="{BB962C8B-B14F-4D97-AF65-F5344CB8AC3E}">
        <p14:creationId xmlns:p14="http://schemas.microsoft.com/office/powerpoint/2010/main" val="183743946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tif"/><Relationship Id="rId5" Type="http://schemas.openxmlformats.org/officeDocument/2006/relationships/image" Target="../media/image3.tiff"/><Relationship Id="rId6" Type="http://schemas.openxmlformats.org/officeDocument/2006/relationships/image" Target="../media/image4.tiff"/><Relationship Id="rId7" Type="http://schemas.openxmlformats.org/officeDocument/2006/relationships/image" Target="../media/image5.png"/><Relationship Id="rId8" Type="http://schemas.openxmlformats.org/officeDocument/2006/relationships/image" Target="../media/image6.tiff"/><Relationship Id="rId9" Type="http://schemas.openxmlformats.org/officeDocument/2006/relationships/image" Target="../media/image7.jpeg"/><Relationship Id="rId10" Type="http://schemas.openxmlformats.org/officeDocument/2006/relationships/image" Target="../media/image8.png"/><Relationship Id="rId11"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a:spLocks/>
          </p:cNvSpPr>
          <p:nvPr/>
        </p:nvSpPr>
        <p:spPr>
          <a:xfrm>
            <a:off x="0" y="0"/>
            <a:ext cx="38404800" cy="32918400"/>
          </a:xfrm>
          <a:prstGeom prst="rect">
            <a:avLst/>
          </a:prstGeom>
          <a:gradFill flip="none" rotWithShape="1">
            <a:gsLst>
              <a:gs pos="23000">
                <a:schemeClr val="accent1">
                  <a:lumMod val="40000"/>
                  <a:lumOff val="60000"/>
                </a:schemeClr>
              </a:gs>
              <a:gs pos="67000">
                <a:schemeClr val="accent1">
                  <a:satMod val="110000"/>
                  <a:lumMod val="100000"/>
                  <a:shade val="100000"/>
                </a:schemeClr>
              </a:gs>
              <a:gs pos="100000">
                <a:schemeClr val="accent1">
                  <a:lumMod val="50000"/>
                </a:scheme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6532" dirty="0"/>
          </a:p>
        </p:txBody>
      </p:sp>
      <p:pic>
        <p:nvPicPr>
          <p:cNvPr id="126" name="Picture 125"/>
          <p:cNvPicPr>
            <a:picLocks noChangeAspect="1"/>
          </p:cNvPicPr>
          <p:nvPr/>
        </p:nvPicPr>
        <p:blipFill rotWithShape="1">
          <a:blip r:embed="rId3" cstate="print">
            <a:extLst>
              <a:ext uri="{28A0092B-C50C-407E-A947-70E740481C1C}">
                <a14:useLocalDpi xmlns:a14="http://schemas.microsoft.com/office/drawing/2010/main" val="0"/>
              </a:ext>
            </a:extLst>
          </a:blip>
          <a:srcRect l="4887" t="-22" r="22613" b="88049"/>
          <a:stretch/>
        </p:blipFill>
        <p:spPr>
          <a:xfrm>
            <a:off x="-457200" y="-585635"/>
            <a:ext cx="39449829" cy="7925005"/>
          </a:xfrm>
          <a:prstGeom prst="roundRect">
            <a:avLst>
              <a:gd name="adj" fmla="val 0"/>
            </a:avLst>
          </a:prstGeom>
          <a:effectLst>
            <a:softEdge rad="241300"/>
          </a:effectLst>
        </p:spPr>
      </p:pic>
      <p:sp>
        <p:nvSpPr>
          <p:cNvPr id="2" name="Rounded Rectangle 1"/>
          <p:cNvSpPr/>
          <p:nvPr/>
        </p:nvSpPr>
        <p:spPr>
          <a:xfrm>
            <a:off x="196072" y="411920"/>
            <a:ext cx="37842968" cy="4393971"/>
          </a:xfrm>
          <a:prstGeom prst="round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t" anchorCtr="0">
            <a:normAutofit fontScale="92500" lnSpcReduction="10000"/>
          </a:bodyPr>
          <a:lstStyle/>
          <a:p>
            <a:pPr algn="ctr"/>
            <a:r>
              <a:rPr lang="en-US" sz="9240" dirty="0" smtClean="0">
                <a:solidFill>
                  <a:schemeClr val="tx1"/>
                </a:solidFill>
              </a:rPr>
              <a:t>Effects of Light on Fish Diets and Macroinvertebrate</a:t>
            </a:r>
          </a:p>
          <a:p>
            <a:pPr algn="ctr"/>
            <a:r>
              <a:rPr lang="en-US" sz="9240" dirty="0" smtClean="0">
                <a:solidFill>
                  <a:schemeClr val="tx1"/>
                </a:solidFill>
              </a:rPr>
              <a:t> Community Assemblage</a:t>
            </a:r>
            <a:endParaRPr lang="en-US" sz="9240" dirty="0">
              <a:solidFill>
                <a:schemeClr val="tx1"/>
              </a:solidFill>
            </a:endParaRPr>
          </a:p>
          <a:p>
            <a:pPr algn="ctr"/>
            <a:r>
              <a:rPr lang="en-US" sz="5250" dirty="0" smtClean="0">
                <a:solidFill>
                  <a:schemeClr val="tx1"/>
                </a:solidFill>
              </a:rPr>
              <a:t>Cedar </a:t>
            </a:r>
            <a:r>
              <a:rPr lang="en-US" sz="5250" dirty="0">
                <a:solidFill>
                  <a:schemeClr val="tx1"/>
                </a:solidFill>
              </a:rPr>
              <a:t>Mackaness</a:t>
            </a:r>
            <a:r>
              <a:rPr lang="en-US" sz="5250" baseline="30000" dirty="0">
                <a:solidFill>
                  <a:schemeClr val="tx1"/>
                </a:solidFill>
              </a:rPr>
              <a:t>1*</a:t>
            </a:r>
            <a:r>
              <a:rPr lang="en-US" sz="5250" dirty="0">
                <a:solidFill>
                  <a:schemeClr val="tx1"/>
                </a:solidFill>
              </a:rPr>
              <a:t>, Allison </a:t>
            </a:r>
            <a:r>
              <a:rPr lang="en-US" sz="5250" dirty="0" smtClean="0">
                <a:solidFill>
                  <a:schemeClr val="tx1"/>
                </a:solidFill>
              </a:rPr>
              <a:t>Swartz</a:t>
            </a:r>
            <a:r>
              <a:rPr lang="en-US" sz="5250" baseline="30000" dirty="0" smtClean="0">
                <a:solidFill>
                  <a:schemeClr val="tx1"/>
                </a:solidFill>
              </a:rPr>
              <a:t>2</a:t>
            </a:r>
            <a:r>
              <a:rPr lang="en-US" sz="5250" dirty="0" smtClean="0">
                <a:solidFill>
                  <a:schemeClr val="tx1"/>
                </a:solidFill>
              </a:rPr>
              <a:t>, Dave </a:t>
            </a:r>
            <a:r>
              <a:rPr lang="en-US" sz="5250" dirty="0" err="1" smtClean="0">
                <a:solidFill>
                  <a:schemeClr val="tx1"/>
                </a:solidFill>
              </a:rPr>
              <a:t>Roon</a:t>
            </a:r>
            <a:r>
              <a:rPr lang="en-US" sz="5250" dirty="0" smtClean="0">
                <a:solidFill>
                  <a:schemeClr val="tx1"/>
                </a:solidFill>
              </a:rPr>
              <a:t> &amp; </a:t>
            </a:r>
            <a:r>
              <a:rPr lang="en-US" sz="5250" dirty="0">
                <a:solidFill>
                  <a:schemeClr val="tx1"/>
                </a:solidFill>
              </a:rPr>
              <a:t>Dana R. </a:t>
            </a:r>
            <a:r>
              <a:rPr lang="en-US" sz="5250" dirty="0" smtClean="0">
                <a:solidFill>
                  <a:schemeClr val="tx1"/>
                </a:solidFill>
              </a:rPr>
              <a:t>Warren</a:t>
            </a:r>
            <a:r>
              <a:rPr lang="en-US" sz="5250" baseline="30000" dirty="0" smtClean="0">
                <a:solidFill>
                  <a:schemeClr val="tx1"/>
                </a:solidFill>
              </a:rPr>
              <a:t>2</a:t>
            </a:r>
            <a:endParaRPr lang="en-US" sz="5250" dirty="0">
              <a:solidFill>
                <a:schemeClr val="tx1"/>
              </a:solidFill>
            </a:endParaRPr>
          </a:p>
          <a:p>
            <a:pPr algn="ctr"/>
            <a:r>
              <a:rPr lang="en-US" sz="3200" baseline="30000" dirty="0" smtClean="0">
                <a:solidFill>
                  <a:schemeClr val="tx1"/>
                </a:solidFill>
              </a:rPr>
              <a:t>1</a:t>
            </a:r>
            <a:r>
              <a:rPr lang="en-US" sz="3200" dirty="0" smtClean="0">
                <a:solidFill>
                  <a:schemeClr val="tx1"/>
                </a:solidFill>
              </a:rPr>
              <a:t>College of Earth, Ocean &amp; Atmospheric Sciences </a:t>
            </a:r>
            <a:r>
              <a:rPr lang="en-US" sz="3200" dirty="0" smtClean="0">
                <a:solidFill>
                  <a:schemeClr val="tx1"/>
                </a:solidFill>
              </a:rPr>
              <a:t>- </a:t>
            </a:r>
            <a:r>
              <a:rPr lang="en-US" sz="3200" dirty="0" smtClean="0">
                <a:solidFill>
                  <a:schemeClr val="tx1"/>
                </a:solidFill>
              </a:rPr>
              <a:t>Oregon </a:t>
            </a:r>
            <a:r>
              <a:rPr lang="en-US" sz="3200" dirty="0">
                <a:solidFill>
                  <a:schemeClr val="tx1"/>
                </a:solidFill>
              </a:rPr>
              <a:t>State University </a:t>
            </a:r>
            <a:r>
              <a:rPr lang="en-US" sz="3200" dirty="0" smtClean="0">
                <a:solidFill>
                  <a:schemeClr val="tx1"/>
                </a:solidFill>
              </a:rPr>
              <a:t>2, Department </a:t>
            </a:r>
            <a:r>
              <a:rPr lang="en-US" sz="3200" dirty="0">
                <a:solidFill>
                  <a:schemeClr val="tx1"/>
                </a:solidFill>
              </a:rPr>
              <a:t>of Forests Ecosystems and </a:t>
            </a:r>
            <a:r>
              <a:rPr lang="en-US" sz="3200" dirty="0" smtClean="0">
                <a:solidFill>
                  <a:schemeClr val="tx1"/>
                </a:solidFill>
              </a:rPr>
              <a:t>Society - Oregon </a:t>
            </a:r>
            <a:r>
              <a:rPr lang="en-US" sz="3200" dirty="0">
                <a:solidFill>
                  <a:schemeClr val="tx1"/>
                </a:solidFill>
              </a:rPr>
              <a:t>State University</a:t>
            </a:r>
          </a:p>
          <a:p>
            <a:pPr algn="ctr"/>
            <a:r>
              <a:rPr lang="en-US" sz="3200" i="1" baseline="30000" dirty="0">
                <a:solidFill>
                  <a:schemeClr val="tx1"/>
                </a:solidFill>
              </a:rPr>
              <a:t>*</a:t>
            </a:r>
            <a:r>
              <a:rPr lang="en-US" sz="3200" i="1" dirty="0">
                <a:solidFill>
                  <a:schemeClr val="tx1"/>
                </a:solidFill>
              </a:rPr>
              <a:t>corresponding author: </a:t>
            </a:r>
            <a:r>
              <a:rPr lang="en-US" sz="3200" i="1" dirty="0" err="1">
                <a:solidFill>
                  <a:schemeClr val="tx1"/>
                </a:solidFill>
              </a:rPr>
              <a:t>mackanec@oregonstate.edu</a:t>
            </a:r>
            <a:endParaRPr lang="en-US" sz="3200" dirty="0">
              <a:solidFill>
                <a:schemeClr val="tx1"/>
              </a:solidFill>
            </a:endParaRPr>
          </a:p>
          <a:p>
            <a:pPr algn="ctr"/>
            <a:endParaRPr lang="en-US" sz="6532" dirty="0">
              <a:solidFill>
                <a:schemeClr val="tx1"/>
              </a:solidFill>
            </a:endParaRPr>
          </a:p>
        </p:txBody>
      </p:sp>
      <p:sp>
        <p:nvSpPr>
          <p:cNvPr id="12" name="Rounded Rectangle 11"/>
          <p:cNvSpPr/>
          <p:nvPr/>
        </p:nvSpPr>
        <p:spPr>
          <a:xfrm>
            <a:off x="411480" y="5362612"/>
            <a:ext cx="12252960" cy="12503726"/>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Background</a:t>
            </a:r>
            <a:endParaRPr lang="en-US" sz="800" dirty="0">
              <a:solidFill>
                <a:schemeClr val="bg1"/>
              </a:solidFill>
              <a:ea typeface="Bangla Sangam MN" charset="0"/>
              <a:cs typeface="Bangla Sangam MN" charset="0"/>
            </a:endParaRPr>
          </a:p>
          <a:p>
            <a:r>
              <a:rPr lang="en-US" sz="4000" dirty="0" smtClean="0">
                <a:solidFill>
                  <a:schemeClr val="bg1"/>
                </a:solidFill>
                <a:ea typeface="Bangla Sangam MN" charset="0"/>
                <a:cs typeface="Bangla Sangam MN" charset="0"/>
              </a:rPr>
              <a:t>Riparian forests in the PNW have been heavily harvested, leaving dense, second growth vegetation that shades out streams.  As these forests undergo stand development, tree mortality and natural disturbances will increase canopy heterogeneity and light availability. </a:t>
            </a: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pPr algn="ctr"/>
            <a:r>
              <a:rPr lang="en-US" sz="2800" dirty="0"/>
              <a:t>Figure 1.  </a:t>
            </a:r>
            <a:r>
              <a:rPr lang="en-US" sz="2800" dirty="0" smtClean="0"/>
              <a:t>Illustration showing</a:t>
            </a:r>
            <a:r>
              <a:rPr lang="en-US" sz="2800" dirty="0" smtClean="0"/>
              <a:t> </a:t>
            </a:r>
            <a:r>
              <a:rPr lang="en-US" sz="2800" dirty="0" smtClean="0"/>
              <a:t>second growth forests </a:t>
            </a:r>
            <a:r>
              <a:rPr lang="en-US" sz="2800" dirty="0" smtClean="0"/>
              <a:t>with</a:t>
            </a:r>
            <a:r>
              <a:rPr lang="en-US" sz="2800" dirty="0" smtClean="0"/>
              <a:t> </a:t>
            </a:r>
            <a:r>
              <a:rPr lang="en-US" sz="2800" dirty="0" smtClean="0"/>
              <a:t>closed canopies, </a:t>
            </a:r>
            <a:r>
              <a:rPr lang="en-US" sz="2800" dirty="0" smtClean="0"/>
              <a:t>and</a:t>
            </a:r>
            <a:r>
              <a:rPr lang="en-US" sz="2800" dirty="0" smtClean="0"/>
              <a:t> old-growth/mature </a:t>
            </a:r>
            <a:r>
              <a:rPr lang="en-US" sz="2800" dirty="0" smtClean="0"/>
              <a:t>stands </a:t>
            </a:r>
            <a:r>
              <a:rPr lang="en-US" sz="2800" dirty="0" smtClean="0"/>
              <a:t>with</a:t>
            </a:r>
            <a:r>
              <a:rPr lang="en-US" sz="2800" dirty="0" smtClean="0"/>
              <a:t> </a:t>
            </a:r>
            <a:r>
              <a:rPr lang="en-US" sz="2800" dirty="0" smtClean="0"/>
              <a:t>canopy gaps allowing light to reach the stream benthos.</a:t>
            </a:r>
          </a:p>
          <a:p>
            <a:pPr algn="ctr"/>
            <a:endParaRPr lang="en-US" sz="1800" dirty="0" smtClean="0">
              <a:solidFill>
                <a:schemeClr val="bg1"/>
              </a:solidFill>
              <a:ea typeface="Bangla Sangam MN" charset="0"/>
              <a:cs typeface="Bangla Sangam MN" charset="0"/>
            </a:endParaRPr>
          </a:p>
          <a:p>
            <a:r>
              <a:rPr lang="en-US" sz="4000" dirty="0" smtClean="0">
                <a:solidFill>
                  <a:schemeClr val="bg1"/>
                </a:solidFill>
                <a:ea typeface="Bangla Sangam MN" charset="0"/>
                <a:cs typeface="Bangla Sangam MN" charset="0"/>
              </a:rPr>
              <a:t>Under current conditions we would expect: dense canopies </a:t>
            </a:r>
            <a:r>
              <a:rPr lang="en-US" sz="4000" dirty="0" smtClean="0">
                <a:solidFill>
                  <a:schemeClr val="bg1"/>
                </a:solidFill>
                <a:ea typeface="Bangla Sangam MN" charset="0"/>
                <a:cs typeface="Bangla Sangam MN" charset="0"/>
                <a:sym typeface="Wingdings"/>
              </a:rPr>
              <a:t></a:t>
            </a:r>
            <a:r>
              <a:rPr lang="en-US" sz="4000" dirty="0" smtClean="0">
                <a:solidFill>
                  <a:schemeClr val="bg1"/>
                </a:solidFill>
                <a:ea typeface="Bangla Sangam MN" charset="0"/>
                <a:cs typeface="Bangla Sangam MN" charset="0"/>
              </a:rPr>
              <a:t> light limited GPP </a:t>
            </a:r>
            <a:r>
              <a:rPr lang="en-US" sz="4000" dirty="0" smtClean="0">
                <a:solidFill>
                  <a:schemeClr val="bg1"/>
                </a:solidFill>
                <a:ea typeface="Bangla Sangam MN" charset="0"/>
                <a:cs typeface="Bangla Sangam MN" charset="0"/>
                <a:sym typeface="Wingdings"/>
              </a:rPr>
              <a:t></a:t>
            </a:r>
            <a:r>
              <a:rPr lang="en-US" sz="4000" dirty="0" smtClean="0">
                <a:solidFill>
                  <a:schemeClr val="bg1"/>
                </a:solidFill>
                <a:ea typeface="Bangla Sangam MN" charset="0"/>
                <a:cs typeface="Bangla Sangam MN" charset="0"/>
              </a:rPr>
              <a:t> low abundance of herbivorous invertebrates. </a:t>
            </a:r>
          </a:p>
        </p:txBody>
      </p:sp>
      <p:sp>
        <p:nvSpPr>
          <p:cNvPr id="33" name="Rounded Rectangle 32"/>
          <p:cNvSpPr/>
          <p:nvPr/>
        </p:nvSpPr>
        <p:spPr>
          <a:xfrm>
            <a:off x="329475" y="17980489"/>
            <a:ext cx="12252960" cy="5989484"/>
          </a:xfrm>
          <a:prstGeom prst="roundRect">
            <a:avLst>
              <a:gd name="adj" fmla="val 13869"/>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Study Questions</a:t>
            </a:r>
          </a:p>
          <a:p>
            <a:pPr marL="571500" indent="-571500">
              <a:buFont typeface="Arial" charset="0"/>
              <a:buChar char="•"/>
            </a:pPr>
            <a:r>
              <a:rPr lang="en-US" sz="4000" dirty="0" smtClean="0">
                <a:solidFill>
                  <a:schemeClr val="bg1"/>
                </a:solidFill>
                <a:ea typeface="Bangla Sangam MN" charset="0"/>
                <a:cs typeface="Bangla Sangam MN" charset="0"/>
              </a:rPr>
              <a:t>How do riparian forest canopy gaps affect local stream invertebrate communities?</a:t>
            </a:r>
          </a:p>
          <a:p>
            <a:pPr marL="571500" indent="-571500">
              <a:buFont typeface="Arial" charset="0"/>
              <a:buChar char="•"/>
            </a:pPr>
            <a:r>
              <a:rPr lang="en-US" sz="4000" dirty="0" smtClean="0">
                <a:solidFill>
                  <a:schemeClr val="bg1"/>
                </a:solidFill>
                <a:ea typeface="Bangla Sangam MN" charset="0"/>
                <a:cs typeface="Bangla Sangam MN" charset="0"/>
              </a:rPr>
              <a:t>Are any changes in the invertebrate community manifested in fish diets?</a:t>
            </a:r>
            <a:endParaRPr lang="en-US" sz="4000" dirty="0" smtClean="0">
              <a:solidFill>
                <a:schemeClr val="bg1"/>
              </a:solidFill>
              <a:ea typeface="Bangla Sangam MN" charset="0"/>
              <a:cs typeface="Bangla Sangam MN" charset="0"/>
            </a:endParaRPr>
          </a:p>
          <a:p>
            <a:endParaRPr lang="en-US" sz="800" dirty="0" smtClean="0">
              <a:solidFill>
                <a:schemeClr val="bg1"/>
              </a:solidFill>
              <a:ea typeface="Bangla Sangam MN" charset="0"/>
              <a:cs typeface="Bangla Sangam MN" charset="0"/>
            </a:endParaRPr>
          </a:p>
          <a:p>
            <a:r>
              <a:rPr lang="en-US" sz="4000" u="sng" dirty="0" smtClean="0">
                <a:solidFill>
                  <a:schemeClr val="bg1"/>
                </a:solidFill>
                <a:ea typeface="Bangla Sangam MN" charset="0"/>
                <a:cs typeface="Bangla Sangam MN" charset="0"/>
              </a:rPr>
              <a:t>Hypothesis:</a:t>
            </a:r>
            <a:r>
              <a:rPr lang="en-US" sz="4000" dirty="0" smtClean="0">
                <a:solidFill>
                  <a:schemeClr val="bg1"/>
                </a:solidFill>
                <a:ea typeface="Bangla Sangam MN" charset="0"/>
                <a:cs typeface="Bangla Sangam MN" charset="0"/>
              </a:rPr>
              <a:t> Canopy gaps increase light availability which increases the abundance of grazing invertebrates, and these changes are reflected in fish diets.</a:t>
            </a:r>
            <a:endParaRPr lang="en-US" sz="4000" dirty="0">
              <a:solidFill>
                <a:schemeClr val="bg1"/>
              </a:solidFill>
              <a:ea typeface="Bangla Sangam MN" charset="0"/>
              <a:cs typeface="Bangla Sangam MN" charset="0"/>
            </a:endParaRPr>
          </a:p>
        </p:txBody>
      </p:sp>
      <p:sp>
        <p:nvSpPr>
          <p:cNvPr id="153" name="Rounded Rectangle 152"/>
          <p:cNvSpPr/>
          <p:nvPr/>
        </p:nvSpPr>
        <p:spPr>
          <a:xfrm>
            <a:off x="25696769" y="16048913"/>
            <a:ext cx="12252960" cy="12820001"/>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Conclusions</a:t>
            </a:r>
          </a:p>
          <a:p>
            <a:r>
              <a:rPr lang="en-US" sz="4000" dirty="0" smtClean="0">
                <a:solidFill>
                  <a:schemeClr val="bg1"/>
                </a:solidFill>
                <a:latin typeface="+mj-lt"/>
                <a:ea typeface="Bangla Sangam MN" charset="0"/>
                <a:cs typeface="Bangla Sangam MN" charset="0"/>
              </a:rPr>
              <a:t>Limited response overall</a:t>
            </a:r>
            <a:endParaRPr lang="en-US" sz="4000" dirty="0">
              <a:solidFill>
                <a:schemeClr val="bg1"/>
              </a:solidFill>
              <a:latin typeface="+mj-lt"/>
              <a:ea typeface="Bangla Sangam MN" charset="0"/>
              <a:cs typeface="Bangla Sangam MN" charset="0"/>
            </a:endParaRPr>
          </a:p>
        </p:txBody>
      </p:sp>
      <p:pic>
        <p:nvPicPr>
          <p:cNvPr id="39" name="Picture 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340756" y="2608906"/>
            <a:ext cx="2660143" cy="2048587"/>
          </a:xfrm>
          <a:prstGeom prst="rect">
            <a:avLst/>
          </a:prstGeom>
        </p:spPr>
      </p:pic>
      <p:sp>
        <p:nvSpPr>
          <p:cNvPr id="129" name="Rounded Rectangle 128"/>
          <p:cNvSpPr/>
          <p:nvPr/>
        </p:nvSpPr>
        <p:spPr>
          <a:xfrm>
            <a:off x="25554705" y="29374370"/>
            <a:ext cx="12252960" cy="3194673"/>
          </a:xfrm>
          <a:prstGeom prst="roundRect">
            <a:avLst>
              <a:gd name="adj" fmla="val 13163"/>
            </a:avLst>
          </a:prstGeom>
          <a:solidFill>
            <a:schemeClr val="accent3">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4400" dirty="0" smtClean="0">
                <a:solidFill>
                  <a:schemeClr val="bg1"/>
                </a:solidFill>
                <a:latin typeface="+mj-lt"/>
                <a:ea typeface="Bangla Sangam MN" charset="0"/>
                <a:cs typeface="Bangla Sangam MN" charset="0"/>
              </a:rPr>
              <a:t>Acknowledgements:</a:t>
            </a:r>
          </a:p>
          <a:p>
            <a:r>
              <a:rPr lang="en-US" sz="4400" dirty="0" smtClean="0">
                <a:solidFill>
                  <a:schemeClr val="bg1"/>
                </a:solidFill>
                <a:latin typeface="+mj-lt"/>
                <a:ea typeface="Bangla Sangam MN" charset="0"/>
                <a:cs typeface="Bangla Sangam MN" charset="0"/>
              </a:rPr>
              <a:t>References:  </a:t>
            </a:r>
            <a:endParaRPr lang="en-US" sz="4400" dirty="0">
              <a:solidFill>
                <a:schemeClr val="tx1"/>
              </a:solidFill>
              <a:latin typeface="+mj-lt"/>
              <a:ea typeface="Bangla Sangam MN" charset="0"/>
              <a:cs typeface="Bangla Sangam MN" charset="0"/>
            </a:endParaRPr>
          </a:p>
        </p:txBody>
      </p:sp>
      <p:pic>
        <p:nvPicPr>
          <p:cNvPr id="5" name="Picture 4"/>
          <p:cNvPicPr>
            <a:picLocks noChangeAspect="1"/>
          </p:cNvPicPr>
          <p:nvPr/>
        </p:nvPicPr>
        <p:blipFill>
          <a:blip r:embed="rId5"/>
          <a:stretch>
            <a:fillRect/>
          </a:stretch>
        </p:blipFill>
        <p:spPr>
          <a:xfrm>
            <a:off x="982041" y="1673063"/>
            <a:ext cx="6526683" cy="2084962"/>
          </a:xfrm>
          <a:prstGeom prst="rect">
            <a:avLst/>
          </a:prstGeom>
        </p:spPr>
      </p:pic>
      <p:sp>
        <p:nvSpPr>
          <p:cNvPr id="130" name="Rounded Rectangle 129"/>
          <p:cNvSpPr>
            <a:spLocks noChangeAspect="1"/>
          </p:cNvSpPr>
          <p:nvPr/>
        </p:nvSpPr>
        <p:spPr>
          <a:xfrm>
            <a:off x="329475" y="24084124"/>
            <a:ext cx="12252960" cy="8527628"/>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Methods</a:t>
            </a:r>
          </a:p>
          <a:p>
            <a:pPr marL="571500" indent="-571500">
              <a:spcAft>
                <a:spcPts val="800"/>
              </a:spcAft>
              <a:buFont typeface="Arial" charset="0"/>
              <a:buChar char="•"/>
            </a:pPr>
            <a:r>
              <a:rPr lang="en-US" sz="4000" dirty="0" smtClean="0">
                <a:solidFill>
                  <a:schemeClr val="bg1"/>
                </a:solidFill>
                <a:ea typeface="Bangla Sangam MN" charset="0"/>
                <a:cs typeface="Bangla Sangam MN" charset="0"/>
              </a:rPr>
              <a:t>BACI study design across</a:t>
            </a:r>
            <a:r>
              <a:rPr lang="en-US" sz="4000" dirty="0" smtClean="0">
                <a:solidFill>
                  <a:schemeClr val="bg1"/>
                </a:solidFill>
                <a:ea typeface="Bangla Sangam MN" charset="0"/>
                <a:cs typeface="Bangla Sangam MN" charset="0"/>
              </a:rPr>
              <a:t> </a:t>
            </a:r>
            <a:r>
              <a:rPr lang="en-US" sz="4000" dirty="0" smtClean="0">
                <a:solidFill>
                  <a:schemeClr val="bg1"/>
                </a:solidFill>
                <a:ea typeface="Bangla Sangam MN" charset="0"/>
                <a:cs typeface="Bangla Sangam MN" charset="0"/>
              </a:rPr>
              <a:t>5 reach pairs over 2 years.  A canopy gap </a:t>
            </a:r>
            <a:r>
              <a:rPr lang="en-US" sz="4000" dirty="0" smtClean="0">
                <a:solidFill>
                  <a:schemeClr val="bg1"/>
                </a:solidFill>
                <a:ea typeface="Bangla Sangam MN" charset="0"/>
                <a:cs typeface="Bangla Sangam MN" charset="0"/>
              </a:rPr>
              <a:t>(~30 </a:t>
            </a:r>
            <a:r>
              <a:rPr lang="en-US" sz="4000" dirty="0" smtClean="0">
                <a:solidFill>
                  <a:schemeClr val="bg1"/>
                </a:solidFill>
                <a:ea typeface="Bangla Sangam MN" charset="0"/>
                <a:cs typeface="Bangla Sangam MN" charset="0"/>
              </a:rPr>
              <a:t>m. diameter) was cut in the treatment reach in between sampling years.</a:t>
            </a:r>
          </a:p>
          <a:p>
            <a:pPr marL="571500" indent="-571500">
              <a:spcAft>
                <a:spcPts val="800"/>
              </a:spcAft>
              <a:buFont typeface="Arial" charset="0"/>
              <a:buChar char="•"/>
            </a:pPr>
            <a:r>
              <a:rPr lang="en-US" sz="4000" dirty="0" smtClean="0">
                <a:solidFill>
                  <a:schemeClr val="bg1"/>
                </a:solidFill>
                <a:ea typeface="Bangla Sangam MN" charset="0"/>
                <a:cs typeface="Bangla Sangam MN" charset="0"/>
              </a:rPr>
              <a:t>Benthic samples were taken with a </a:t>
            </a:r>
            <a:r>
              <a:rPr lang="en-US" sz="4000" dirty="0" err="1" smtClean="0">
                <a:solidFill>
                  <a:schemeClr val="bg1"/>
                </a:solidFill>
                <a:ea typeface="Bangla Sangam MN" charset="0"/>
                <a:cs typeface="Bangla Sangam MN" charset="0"/>
              </a:rPr>
              <a:t>Surber</a:t>
            </a:r>
            <a:r>
              <a:rPr lang="en-US" sz="4000" dirty="0" smtClean="0">
                <a:solidFill>
                  <a:schemeClr val="bg1"/>
                </a:solidFill>
                <a:ea typeface="Bangla Sangam MN" charset="0"/>
                <a:cs typeface="Bangla Sangam MN" charset="0"/>
              </a:rPr>
              <a:t> Sampler and diets were collected via </a:t>
            </a:r>
            <a:r>
              <a:rPr lang="en-US" sz="4000" dirty="0" err="1" smtClean="0">
                <a:solidFill>
                  <a:schemeClr val="bg1"/>
                </a:solidFill>
                <a:ea typeface="Bangla Sangam MN" charset="0"/>
                <a:cs typeface="Bangla Sangam MN" charset="0"/>
              </a:rPr>
              <a:t>gastrolavage</a:t>
            </a:r>
            <a:r>
              <a:rPr lang="en-US" sz="4000" dirty="0" smtClean="0">
                <a:solidFill>
                  <a:schemeClr val="bg1"/>
                </a:solidFill>
                <a:ea typeface="Bangla Sangam MN" charset="0"/>
                <a:cs typeface="Bangla Sangam MN" charset="0"/>
              </a:rPr>
              <a:t>.</a:t>
            </a:r>
          </a:p>
          <a:p>
            <a:pPr marL="571500" indent="-571500">
              <a:spcAft>
                <a:spcPts val="800"/>
              </a:spcAft>
              <a:buFont typeface="Arial" charset="0"/>
              <a:buChar char="•"/>
            </a:pPr>
            <a:r>
              <a:rPr lang="en-US" sz="4000" dirty="0" smtClean="0">
                <a:solidFill>
                  <a:schemeClr val="bg1"/>
                </a:solidFill>
                <a:ea typeface="Bangla Sangam MN" charset="0"/>
                <a:cs typeface="Bangla Sangam MN" charset="0"/>
              </a:rPr>
              <a:t>Benthic samples were </a:t>
            </a:r>
            <a:r>
              <a:rPr lang="en-US" sz="4000" dirty="0" err="1" smtClean="0">
                <a:solidFill>
                  <a:schemeClr val="bg1"/>
                </a:solidFill>
                <a:ea typeface="Bangla Sangam MN" charset="0"/>
                <a:cs typeface="Bangla Sangam MN" charset="0"/>
              </a:rPr>
              <a:t>ID’ed</a:t>
            </a:r>
            <a:r>
              <a:rPr lang="en-US" sz="4000" dirty="0" smtClean="0">
                <a:solidFill>
                  <a:schemeClr val="bg1"/>
                </a:solidFill>
                <a:ea typeface="Bangla Sangam MN" charset="0"/>
                <a:cs typeface="Bangla Sangam MN" charset="0"/>
              </a:rPr>
              <a:t> to LTU, diets were </a:t>
            </a:r>
            <a:r>
              <a:rPr lang="en-US" sz="4000" dirty="0" err="1" smtClean="0">
                <a:solidFill>
                  <a:schemeClr val="bg1"/>
                </a:solidFill>
                <a:ea typeface="Bangla Sangam MN" charset="0"/>
                <a:cs typeface="Bangla Sangam MN" charset="0"/>
              </a:rPr>
              <a:t>ID’ed</a:t>
            </a:r>
            <a:r>
              <a:rPr lang="en-US" sz="4000" dirty="0" smtClean="0">
                <a:solidFill>
                  <a:schemeClr val="bg1"/>
                </a:solidFill>
                <a:ea typeface="Bangla Sangam MN" charset="0"/>
                <a:cs typeface="Bangla Sangam MN" charset="0"/>
              </a:rPr>
              <a:t> to the family level.</a:t>
            </a:r>
          </a:p>
          <a:p>
            <a:pPr marL="571500" indent="-571500">
              <a:buFont typeface="Arial" charset="0"/>
              <a:buChar char="•"/>
            </a:pPr>
            <a:r>
              <a:rPr lang="en-US" sz="4000" dirty="0" smtClean="0">
                <a:solidFill>
                  <a:schemeClr val="bg1"/>
                </a:solidFill>
                <a:ea typeface="Bangla Sangam MN" charset="0"/>
                <a:cs typeface="Bangla Sangam MN" charset="0"/>
              </a:rPr>
              <a:t>Analyses were </a:t>
            </a:r>
            <a:r>
              <a:rPr lang="en-US" sz="4000" dirty="0" smtClean="0">
                <a:solidFill>
                  <a:schemeClr val="bg1"/>
                </a:solidFill>
                <a:ea typeface="Bangla Sangam MN" charset="0"/>
                <a:cs typeface="Bangla Sangam MN" charset="0"/>
              </a:rPr>
              <a:t>performed</a:t>
            </a:r>
          </a:p>
          <a:p>
            <a:r>
              <a:rPr lang="en-US" sz="4000" dirty="0">
                <a:solidFill>
                  <a:schemeClr val="bg1"/>
                </a:solidFill>
                <a:ea typeface="Bangla Sangam MN" charset="0"/>
                <a:cs typeface="Bangla Sangam MN" charset="0"/>
              </a:rPr>
              <a:t> </a:t>
            </a:r>
            <a:r>
              <a:rPr lang="en-US" sz="4000" dirty="0" smtClean="0">
                <a:solidFill>
                  <a:schemeClr val="bg1"/>
                </a:solidFill>
                <a:ea typeface="Bangla Sangam MN" charset="0"/>
                <a:cs typeface="Bangla Sangam MN" charset="0"/>
              </a:rPr>
              <a:t>    </a:t>
            </a:r>
            <a:r>
              <a:rPr lang="en-US" sz="4000" dirty="0" smtClean="0">
                <a:solidFill>
                  <a:schemeClr val="bg1"/>
                </a:solidFill>
                <a:ea typeface="Bangla Sangam MN" charset="0"/>
                <a:cs typeface="Bangla Sangam MN" charset="0"/>
              </a:rPr>
              <a:t>in </a:t>
            </a:r>
            <a:r>
              <a:rPr lang="en-US" sz="4000" dirty="0" smtClean="0">
                <a:solidFill>
                  <a:schemeClr val="bg1"/>
                </a:solidFill>
                <a:ea typeface="Bangla Sangam MN" charset="0"/>
                <a:cs typeface="Bangla Sangam MN" charset="0"/>
              </a:rPr>
              <a:t>R using the Vegan </a:t>
            </a:r>
            <a:r>
              <a:rPr lang="en-US" sz="4000" dirty="0" smtClean="0">
                <a:solidFill>
                  <a:schemeClr val="bg1"/>
                </a:solidFill>
                <a:ea typeface="Bangla Sangam MN" charset="0"/>
                <a:cs typeface="Bangla Sangam MN" charset="0"/>
              </a:rPr>
              <a:t>package</a:t>
            </a:r>
            <a:endParaRPr lang="en-US" sz="4000" dirty="0" smtClean="0">
              <a:solidFill>
                <a:schemeClr val="bg1"/>
              </a:solidFill>
              <a:ea typeface="Bangla Sangam MN" charset="0"/>
              <a:cs typeface="Bangla Sangam MN" charset="0"/>
            </a:endParaRPr>
          </a:p>
        </p:txBody>
      </p:sp>
      <p:pic>
        <p:nvPicPr>
          <p:cNvPr id="7" name="Picture 6"/>
          <p:cNvPicPr>
            <a:picLocks noChangeAspect="1"/>
          </p:cNvPicPr>
          <p:nvPr/>
        </p:nvPicPr>
        <p:blipFill>
          <a:blip r:embed="rId6"/>
          <a:stretch>
            <a:fillRect/>
          </a:stretch>
        </p:blipFill>
        <p:spPr>
          <a:xfrm>
            <a:off x="7805892" y="29226670"/>
            <a:ext cx="3059660" cy="2377087"/>
          </a:xfrm>
          <a:prstGeom prst="rect">
            <a:avLst/>
          </a:prstGeom>
        </p:spPr>
      </p:pic>
      <p:sp>
        <p:nvSpPr>
          <p:cNvPr id="8" name="Oval 7"/>
          <p:cNvSpPr/>
          <p:nvPr/>
        </p:nvSpPr>
        <p:spPr>
          <a:xfrm>
            <a:off x="8595084" y="30388483"/>
            <a:ext cx="132080" cy="10824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mj-lt"/>
              <a:ea typeface="Bangla Sangam MN" charset="0"/>
              <a:cs typeface="Bangla Sangam MN" charset="0"/>
            </a:endParaRPr>
          </a:p>
        </p:txBody>
      </p:sp>
      <p:grpSp>
        <p:nvGrpSpPr>
          <p:cNvPr id="133" name="Group 132">
            <a:extLst>
              <a:ext uri="{FF2B5EF4-FFF2-40B4-BE49-F238E27FC236}">
                <a16:creationId xmlns:a16="http://schemas.microsoft.com/office/drawing/2014/main" xmlns="" id="{DB0E3630-580A-B64A-998B-94F915AF2FB8}"/>
              </a:ext>
            </a:extLst>
          </p:cNvPr>
          <p:cNvGrpSpPr/>
          <p:nvPr/>
        </p:nvGrpSpPr>
        <p:grpSpPr>
          <a:xfrm>
            <a:off x="1864624" y="10378772"/>
            <a:ext cx="9332087" cy="3395839"/>
            <a:chOff x="674059" y="16948418"/>
            <a:chExt cx="9194461" cy="4791864"/>
          </a:xfrm>
        </p:grpSpPr>
        <p:grpSp>
          <p:nvGrpSpPr>
            <p:cNvPr id="134" name="Group 133">
              <a:extLst>
                <a:ext uri="{FF2B5EF4-FFF2-40B4-BE49-F238E27FC236}">
                  <a16:creationId xmlns:a16="http://schemas.microsoft.com/office/drawing/2014/main" xmlns="" id="{0ED9C8A1-A833-0242-877B-D541AE91FA96}"/>
                </a:ext>
              </a:extLst>
            </p:cNvPr>
            <p:cNvGrpSpPr/>
            <p:nvPr/>
          </p:nvGrpSpPr>
          <p:grpSpPr>
            <a:xfrm>
              <a:off x="686906" y="16948418"/>
              <a:ext cx="9181614" cy="4791864"/>
              <a:chOff x="8499423" y="230986"/>
              <a:chExt cx="3385795" cy="1685708"/>
            </a:xfrm>
          </p:grpSpPr>
          <p:pic>
            <p:nvPicPr>
              <p:cNvPr id="136" name="Picture 135">
                <a:extLst>
                  <a:ext uri="{FF2B5EF4-FFF2-40B4-BE49-F238E27FC236}">
                    <a16:creationId xmlns:a16="http://schemas.microsoft.com/office/drawing/2014/main" xmlns="" id="{D2012CCC-BF51-5142-AE9F-B089AD2EB2AC}"/>
                  </a:ext>
                </a:extLst>
              </p:cNvPr>
              <p:cNvPicPr>
                <a:picLocks noChangeAspect="1"/>
              </p:cNvPicPr>
              <p:nvPr/>
            </p:nvPicPr>
            <p:blipFill rotWithShape="1">
              <a:blip r:embed="rId7">
                <a:extLst>
                  <a:ext uri="{28A0092B-C50C-407E-A947-70E740481C1C}">
                    <a14:useLocalDpi xmlns:a14="http://schemas.microsoft.com/office/drawing/2010/main" val="0"/>
                  </a:ext>
                </a:extLst>
              </a:blip>
              <a:srcRect l="37075" t="4112" r="1451" b="69697"/>
              <a:stretch/>
            </p:blipFill>
            <p:spPr>
              <a:xfrm>
                <a:off x="8499423" y="243636"/>
                <a:ext cx="3385795" cy="1670763"/>
              </a:xfrm>
              <a:prstGeom prst="rect">
                <a:avLst/>
              </a:prstGeom>
            </p:spPr>
          </p:pic>
          <p:sp>
            <p:nvSpPr>
              <p:cNvPr id="137" name="Rectangle 136">
                <a:extLst>
                  <a:ext uri="{FF2B5EF4-FFF2-40B4-BE49-F238E27FC236}">
                    <a16:creationId xmlns:a16="http://schemas.microsoft.com/office/drawing/2014/main" xmlns="" id="{638EA9B3-754A-4C4A-AFB5-0EFEEC6AB6CD}"/>
                  </a:ext>
                </a:extLst>
              </p:cNvPr>
              <p:cNvSpPr/>
              <p:nvPr/>
            </p:nvSpPr>
            <p:spPr>
              <a:xfrm>
                <a:off x="8499423" y="230986"/>
                <a:ext cx="1692898" cy="802684"/>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38" name="Rectangle 137">
                <a:extLst>
                  <a:ext uri="{FF2B5EF4-FFF2-40B4-BE49-F238E27FC236}">
                    <a16:creationId xmlns:a16="http://schemas.microsoft.com/office/drawing/2014/main" xmlns="" id="{FF0D9768-97DE-204B-9B4C-A4E556D6444D}"/>
                  </a:ext>
                </a:extLst>
              </p:cNvPr>
              <p:cNvSpPr/>
              <p:nvPr/>
            </p:nvSpPr>
            <p:spPr>
              <a:xfrm>
                <a:off x="10197058" y="230986"/>
                <a:ext cx="1688160" cy="802684"/>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dirty="0"/>
              </a:p>
            </p:txBody>
          </p:sp>
          <p:sp>
            <p:nvSpPr>
              <p:cNvPr id="139" name="Rectangle 138">
                <a:extLst>
                  <a:ext uri="{FF2B5EF4-FFF2-40B4-BE49-F238E27FC236}">
                    <a16:creationId xmlns:a16="http://schemas.microsoft.com/office/drawing/2014/main" xmlns="" id="{75ED9975-00F2-6542-B8C0-7E3239CF227C}"/>
                  </a:ext>
                </a:extLst>
              </p:cNvPr>
              <p:cNvSpPr/>
              <p:nvPr/>
            </p:nvSpPr>
            <p:spPr>
              <a:xfrm>
                <a:off x="11065677" y="1028494"/>
                <a:ext cx="183709" cy="888200"/>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42" name="Rectangle 141">
                <a:extLst>
                  <a:ext uri="{FF2B5EF4-FFF2-40B4-BE49-F238E27FC236}">
                    <a16:creationId xmlns:a16="http://schemas.microsoft.com/office/drawing/2014/main" xmlns="" id="{AA8027AC-952F-EF49-A260-951B37819678}"/>
                  </a:ext>
                </a:extLst>
              </p:cNvPr>
              <p:cNvSpPr/>
              <p:nvPr/>
            </p:nvSpPr>
            <p:spPr>
              <a:xfrm>
                <a:off x="10563596" y="1028494"/>
                <a:ext cx="129536" cy="874116"/>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43" name="Rectangle 142">
                <a:extLst>
                  <a:ext uri="{FF2B5EF4-FFF2-40B4-BE49-F238E27FC236}">
                    <a16:creationId xmlns:a16="http://schemas.microsoft.com/office/drawing/2014/main" xmlns="" id="{98F7A76B-C8B1-E849-8C88-76B5FF6CEB10}"/>
                  </a:ext>
                </a:extLst>
              </p:cNvPr>
              <p:cNvSpPr/>
              <p:nvPr/>
            </p:nvSpPr>
            <p:spPr>
              <a:xfrm>
                <a:off x="11582111" y="981406"/>
                <a:ext cx="45719" cy="935288"/>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grpSp>
        <p:sp>
          <p:nvSpPr>
            <p:cNvPr id="135" name="Rectangle 134">
              <a:extLst>
                <a:ext uri="{FF2B5EF4-FFF2-40B4-BE49-F238E27FC236}">
                  <a16:creationId xmlns:a16="http://schemas.microsoft.com/office/drawing/2014/main" xmlns="" id="{07134219-D8E8-404C-A230-D683419676BF}"/>
                </a:ext>
              </a:extLst>
            </p:cNvPr>
            <p:cNvSpPr/>
            <p:nvPr/>
          </p:nvSpPr>
          <p:spPr>
            <a:xfrm>
              <a:off x="674059" y="16948419"/>
              <a:ext cx="9168201" cy="478534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4" name="Picture 143">
            <a:extLst>
              <a:ext uri="{FF2B5EF4-FFF2-40B4-BE49-F238E27FC236}">
                <a16:creationId xmlns:a16="http://schemas.microsoft.com/office/drawing/2014/main" xmlns="" id="{734286BF-CE2D-1E42-9AD0-030E8F40DF97}"/>
              </a:ext>
            </a:extLst>
          </p:cNvPr>
          <p:cNvPicPr>
            <a:picLocks noChangeAspect="1"/>
          </p:cNvPicPr>
          <p:nvPr/>
        </p:nvPicPr>
        <p:blipFill>
          <a:blip r:embed="rId8"/>
          <a:stretch>
            <a:fillRect/>
          </a:stretch>
        </p:blipFill>
        <p:spPr>
          <a:xfrm>
            <a:off x="35368997" y="2465212"/>
            <a:ext cx="2206932" cy="2206932"/>
          </a:xfrm>
          <a:prstGeom prst="rect">
            <a:avLst/>
          </a:prstGeom>
        </p:spPr>
      </p:pic>
      <p:pic>
        <p:nvPicPr>
          <p:cNvPr id="145" name="Picture 12" descr="fs_shield_color">
            <a:extLst>
              <a:ext uri="{FF2B5EF4-FFF2-40B4-BE49-F238E27FC236}">
                <a16:creationId xmlns:a16="http://schemas.microsoft.com/office/drawing/2014/main" xmlns="" id="{C4E7EE42-B3B4-2A4C-9624-236E3119D687}"/>
              </a:ext>
            </a:extLst>
          </p:cNvPr>
          <p:cNvPicPr>
            <a:picLocks noChangeAspect="1" noChangeArrowheads="1"/>
          </p:cNvPicPr>
          <p:nvPr/>
        </p:nvPicPr>
        <p:blipFill>
          <a:blip r:embed="rId9" cstate="print"/>
          <a:srcRect/>
          <a:stretch>
            <a:fillRect/>
          </a:stretch>
        </p:blipFill>
        <p:spPr bwMode="auto">
          <a:xfrm>
            <a:off x="34442430" y="772607"/>
            <a:ext cx="1836299" cy="1836299"/>
          </a:xfrm>
          <a:prstGeom prst="rect">
            <a:avLst/>
          </a:prstGeom>
          <a:noFill/>
          <a:ln w="9525">
            <a:noFill/>
            <a:miter lim="800000"/>
            <a:headEnd/>
            <a:tailEnd/>
          </a:ln>
        </p:spPr>
      </p:pic>
      <p:cxnSp>
        <p:nvCxnSpPr>
          <p:cNvPr id="13" name="Straight Arrow Connector 12"/>
          <p:cNvCxnSpPr/>
          <p:nvPr/>
        </p:nvCxnSpPr>
        <p:spPr>
          <a:xfrm>
            <a:off x="2603985" y="10553977"/>
            <a:ext cx="1" cy="1431366"/>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1" name="Straight Arrow Connector 150"/>
          <p:cNvCxnSpPr/>
          <p:nvPr/>
        </p:nvCxnSpPr>
        <p:spPr>
          <a:xfrm flipH="1">
            <a:off x="3611150" y="10494566"/>
            <a:ext cx="2630"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4" name="Straight Arrow Connector 153"/>
          <p:cNvCxnSpPr/>
          <p:nvPr/>
        </p:nvCxnSpPr>
        <p:spPr>
          <a:xfrm>
            <a:off x="4714446" y="10494566"/>
            <a:ext cx="3261"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5" name="Straight Arrow Connector 154"/>
          <p:cNvCxnSpPr/>
          <p:nvPr/>
        </p:nvCxnSpPr>
        <p:spPr>
          <a:xfrm flipH="1">
            <a:off x="5724872" y="10494566"/>
            <a:ext cx="5574"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6" name="Straight Arrow Connector 155"/>
          <p:cNvCxnSpPr/>
          <p:nvPr/>
        </p:nvCxnSpPr>
        <p:spPr>
          <a:xfrm flipH="1">
            <a:off x="9159714" y="10630946"/>
            <a:ext cx="2563" cy="3128614"/>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7" name="Straight Arrow Connector 156"/>
          <p:cNvCxnSpPr>
            <a:endCxn id="142" idx="2"/>
          </p:cNvCxnSpPr>
          <p:nvPr/>
        </p:nvCxnSpPr>
        <p:spPr>
          <a:xfrm>
            <a:off x="7737351" y="10494566"/>
            <a:ext cx="0" cy="3251673"/>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8" name="Straight Arrow Connector 157"/>
          <p:cNvCxnSpPr/>
          <p:nvPr/>
        </p:nvCxnSpPr>
        <p:spPr>
          <a:xfrm flipH="1">
            <a:off x="9704551" y="10630946"/>
            <a:ext cx="15575" cy="134242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9" name="Straight Arrow Connector 158"/>
          <p:cNvCxnSpPr/>
          <p:nvPr/>
        </p:nvCxnSpPr>
        <p:spPr>
          <a:xfrm>
            <a:off x="6781200" y="10494566"/>
            <a:ext cx="33268" cy="1520277"/>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62" name="Straight Arrow Connector 161"/>
          <p:cNvCxnSpPr/>
          <p:nvPr/>
        </p:nvCxnSpPr>
        <p:spPr>
          <a:xfrm>
            <a:off x="10435202" y="10553977"/>
            <a:ext cx="0" cy="3198945"/>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63" name="Straight Arrow Connector 162"/>
          <p:cNvCxnSpPr/>
          <p:nvPr/>
        </p:nvCxnSpPr>
        <p:spPr>
          <a:xfrm flipH="1">
            <a:off x="10808268" y="10553977"/>
            <a:ext cx="2178" cy="1455114"/>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183" name="Rounded Rectangle 182"/>
          <p:cNvSpPr/>
          <p:nvPr/>
        </p:nvSpPr>
        <p:spPr>
          <a:xfrm>
            <a:off x="13141234" y="5423997"/>
            <a:ext cx="12252960" cy="10624916"/>
          </a:xfrm>
          <a:prstGeom prst="roundRect">
            <a:avLst>
              <a:gd name="adj" fmla="val 6024"/>
            </a:avLst>
          </a:prstGeom>
          <a:gradFill flip="none" rotWithShape="1">
            <a:gsLst>
              <a:gs pos="0">
                <a:schemeClr val="accent1">
                  <a:lumMod val="50000"/>
                </a:schemeClr>
              </a:gs>
              <a:gs pos="9000">
                <a:schemeClr val="accent5">
                  <a:lumMod val="75000"/>
                </a:schemeClr>
              </a:gs>
              <a:gs pos="12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 </a:t>
            </a:r>
            <a:r>
              <a:rPr lang="mr-IN" sz="5400" dirty="0" smtClean="0">
                <a:solidFill>
                  <a:schemeClr val="bg1"/>
                </a:solidFill>
                <a:latin typeface="+mj-lt"/>
                <a:ea typeface="Bangla Sangam MN" charset="0"/>
                <a:cs typeface="Bangla Sangam MN" charset="0"/>
              </a:rPr>
              <a:t>–</a:t>
            </a:r>
            <a:r>
              <a:rPr lang="en-US" sz="5400" dirty="0" smtClean="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Chlorophyll</a:t>
            </a:r>
            <a:endParaRPr lang="en-US" sz="4000" dirty="0">
              <a:solidFill>
                <a:schemeClr val="bg1"/>
              </a:solidFill>
              <a:latin typeface="+mj-lt"/>
              <a:ea typeface="Bangla Sangam MN" charset="0"/>
              <a:cs typeface="Bangla Sangam MN" charset="0"/>
            </a:endParaRPr>
          </a:p>
          <a:p>
            <a:pPr algn="ctr"/>
            <a:r>
              <a:rPr lang="en-US" sz="5400" dirty="0" smtClean="0">
                <a:solidFill>
                  <a:schemeClr val="bg1"/>
                </a:solidFill>
                <a:latin typeface="+mj-lt"/>
                <a:ea typeface="Bangla Sangam MN" charset="0"/>
                <a:cs typeface="Bangla Sangam MN" charset="0"/>
              </a:rPr>
              <a:t> </a:t>
            </a:r>
          </a:p>
        </p:txBody>
      </p:sp>
      <p:sp>
        <p:nvSpPr>
          <p:cNvPr id="185" name="Rounded Rectangle 184"/>
          <p:cNvSpPr/>
          <p:nvPr/>
        </p:nvSpPr>
        <p:spPr>
          <a:xfrm>
            <a:off x="25773017" y="5423997"/>
            <a:ext cx="12252960" cy="10313504"/>
          </a:xfrm>
          <a:prstGeom prst="roundRect">
            <a:avLst>
              <a:gd name="adj" fmla="val 6024"/>
            </a:avLst>
          </a:prstGeom>
          <a:gradFill flip="none" rotWithShape="1">
            <a:gsLst>
              <a:gs pos="0">
                <a:schemeClr val="accent1">
                  <a:lumMod val="50000"/>
                </a:schemeClr>
              </a:gs>
              <a:gs pos="9000">
                <a:schemeClr val="accent5">
                  <a:lumMod val="75000"/>
                </a:schemeClr>
              </a:gs>
              <a:gs pos="12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 </a:t>
            </a:r>
            <a:r>
              <a:rPr lang="mr-IN" sz="5400" dirty="0" smtClean="0">
                <a:solidFill>
                  <a:schemeClr val="bg1"/>
                </a:solidFill>
                <a:latin typeface="+mj-lt"/>
                <a:ea typeface="Bangla Sangam MN" charset="0"/>
                <a:cs typeface="Bangla Sangam MN" charset="0"/>
              </a:rPr>
              <a:t>–</a:t>
            </a:r>
            <a:r>
              <a:rPr lang="en-US" sz="5400" dirty="0" smtClean="0">
                <a:solidFill>
                  <a:schemeClr val="bg1"/>
                </a:solidFill>
                <a:latin typeface="+mj-lt"/>
                <a:ea typeface="Bangla Sangam MN" charset="0"/>
                <a:cs typeface="Bangla Sangam MN" charset="0"/>
              </a:rPr>
              <a:t> Diets  </a:t>
            </a:r>
            <a:endParaRPr lang="en-US" sz="5400" dirty="0">
              <a:solidFill>
                <a:schemeClr val="bg1"/>
              </a:solidFill>
              <a:latin typeface="+mj-lt"/>
              <a:ea typeface="Bangla Sangam MN" charset="0"/>
              <a:cs typeface="Bangla Sangam MN" charset="0"/>
            </a:endParaRPr>
          </a:p>
        </p:txBody>
      </p:sp>
      <p:sp>
        <p:nvSpPr>
          <p:cNvPr id="40" name="Rounded Rectangle 39"/>
          <p:cNvSpPr/>
          <p:nvPr/>
        </p:nvSpPr>
        <p:spPr>
          <a:xfrm>
            <a:off x="13060315" y="16504877"/>
            <a:ext cx="12252960" cy="16064167"/>
          </a:xfrm>
          <a:prstGeom prst="roundRect">
            <a:avLst>
              <a:gd name="adj" fmla="val 6024"/>
            </a:avLst>
          </a:prstGeom>
          <a:gradFill flip="none" rotWithShape="1">
            <a:gsLst>
              <a:gs pos="0">
                <a:schemeClr val="accent1">
                  <a:lumMod val="50000"/>
                </a:schemeClr>
              </a:gs>
              <a:gs pos="7000">
                <a:schemeClr val="accent5">
                  <a:lumMod val="75000"/>
                </a:schemeClr>
              </a:gs>
              <a:gs pos="9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 </a:t>
            </a:r>
            <a:r>
              <a:rPr lang="mr-IN" sz="5400" dirty="0" smtClean="0">
                <a:solidFill>
                  <a:schemeClr val="bg1"/>
                </a:solidFill>
                <a:latin typeface="+mj-lt"/>
                <a:ea typeface="Bangla Sangam MN" charset="0"/>
                <a:cs typeface="Bangla Sangam MN" charset="0"/>
              </a:rPr>
              <a:t>–</a:t>
            </a:r>
            <a:r>
              <a:rPr lang="en-US" sz="5400" dirty="0" smtClean="0">
                <a:solidFill>
                  <a:schemeClr val="bg1"/>
                </a:solidFill>
                <a:latin typeface="+mj-lt"/>
                <a:ea typeface="Bangla Sangam MN" charset="0"/>
                <a:cs typeface="Bangla Sangam MN" charset="0"/>
              </a:rPr>
              <a:t> Invertebrates </a:t>
            </a:r>
            <a:endParaRPr lang="en-US" sz="5400" dirty="0" smtClean="0">
              <a:solidFill>
                <a:schemeClr val="bg1"/>
              </a:solidFill>
              <a:latin typeface="+mj-lt"/>
              <a:ea typeface="Bangla Sangam MN" charset="0"/>
              <a:cs typeface="Bangla Sangam MN" charset="0"/>
            </a:endParaRPr>
          </a:p>
        </p:txBody>
      </p:sp>
      <p:sp>
        <p:nvSpPr>
          <p:cNvPr id="41" name="TextBox 40">
            <a:extLst>
              <a:ext uri="{FF2B5EF4-FFF2-40B4-BE49-F238E27FC236}">
                <a16:creationId xmlns:a16="http://schemas.microsoft.com/office/drawing/2014/main" xmlns="" id="{007959D8-01B8-0444-8E3F-0B867CAEFF18}"/>
              </a:ext>
            </a:extLst>
          </p:cNvPr>
          <p:cNvSpPr txBox="1"/>
          <p:nvPr/>
        </p:nvSpPr>
        <p:spPr>
          <a:xfrm>
            <a:off x="6384068" y="31614937"/>
            <a:ext cx="5903308" cy="954107"/>
          </a:xfrm>
          <a:prstGeom prst="rect">
            <a:avLst/>
          </a:prstGeom>
          <a:noFill/>
        </p:spPr>
        <p:txBody>
          <a:bodyPr wrap="square" rtlCol="0">
            <a:spAutoFit/>
          </a:bodyPr>
          <a:lstStyle/>
          <a:p>
            <a:pPr algn="ctr"/>
            <a:r>
              <a:rPr lang="en-US" sz="2800" dirty="0">
                <a:solidFill>
                  <a:schemeClr val="bg1"/>
                </a:solidFill>
              </a:rPr>
              <a:t>Figure 2. Study area in western Cascade mountains of Oregon</a:t>
            </a:r>
          </a:p>
        </p:txBody>
      </p:sp>
      <p:pic>
        <p:nvPicPr>
          <p:cNvPr id="11" name="Picture 1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3453763" y="6689522"/>
            <a:ext cx="5683324" cy="4736103"/>
          </a:xfrm>
          <a:prstGeom prst="rect">
            <a:avLst/>
          </a:prstGeom>
        </p:spPr>
      </p:pic>
      <p:sp>
        <p:nvSpPr>
          <p:cNvPr id="16" name="TextBox 15"/>
          <p:cNvSpPr txBox="1"/>
          <p:nvPr/>
        </p:nvSpPr>
        <p:spPr>
          <a:xfrm>
            <a:off x="18129249" y="14339639"/>
            <a:ext cx="6123708" cy="1815882"/>
          </a:xfrm>
          <a:prstGeom prst="rect">
            <a:avLst/>
          </a:prstGeom>
          <a:noFill/>
        </p:spPr>
        <p:txBody>
          <a:bodyPr wrap="square" rtlCol="0">
            <a:spAutoFit/>
          </a:bodyPr>
          <a:lstStyle/>
          <a:p>
            <a:pPr algn="ctr"/>
            <a:r>
              <a:rPr lang="en-US" sz="2800" dirty="0">
                <a:ea typeface="Bangla Sangam MN" charset="0"/>
                <a:cs typeface="Bangla Sangam MN" charset="0"/>
              </a:rPr>
              <a:t>Figure 3. Total Chlorophyll in treated (Y) and control (N) reaches for 2017 and 2018.  *Note missing 2017 control data at CHUCK.  </a:t>
            </a:r>
            <a:endParaRPr lang="en-US" sz="2800" dirty="0">
              <a:solidFill>
                <a:schemeClr val="bg1"/>
              </a:solidFill>
              <a:ea typeface="Bangla Sangam MN" charset="0"/>
              <a:cs typeface="Bangla Sangam MN" charset="0"/>
            </a:endParaRPr>
          </a:p>
        </p:txBody>
      </p:sp>
      <p:sp>
        <p:nvSpPr>
          <p:cNvPr id="17" name="TextBox 16"/>
          <p:cNvSpPr txBox="1"/>
          <p:nvPr/>
        </p:nvSpPr>
        <p:spPr>
          <a:xfrm>
            <a:off x="13453762" y="14256496"/>
            <a:ext cx="4609852" cy="707886"/>
          </a:xfrm>
          <a:prstGeom prst="rect">
            <a:avLst/>
          </a:prstGeom>
          <a:noFill/>
        </p:spPr>
        <p:txBody>
          <a:bodyPr wrap="none" rtlCol="0">
            <a:spAutoFit/>
          </a:bodyPr>
          <a:lstStyle/>
          <a:p>
            <a:r>
              <a:rPr lang="en-US" sz="4000" smtClean="0"/>
              <a:t>Description of results</a:t>
            </a:r>
            <a:endParaRPr lang="en-US" sz="4000"/>
          </a:p>
        </p:txBody>
      </p:sp>
      <p:pic>
        <p:nvPicPr>
          <p:cNvPr id="18" name="Picture 1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0273172" y="7118303"/>
            <a:ext cx="7676558" cy="6397132"/>
          </a:xfrm>
          <a:prstGeom prst="rect">
            <a:avLst/>
          </a:prstGeom>
        </p:spPr>
      </p:pic>
    </p:spTree>
    <p:extLst>
      <p:ext uri="{BB962C8B-B14F-4D97-AF65-F5344CB8AC3E}">
        <p14:creationId xmlns:p14="http://schemas.microsoft.com/office/powerpoint/2010/main" val="388874673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13076</TotalTime>
  <Words>330</Words>
  <Application>Microsoft Macintosh PowerPoint</Application>
  <PresentationFormat>Custom</PresentationFormat>
  <Paragraphs>40</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Bangla Sangam MN</vt:lpstr>
      <vt:lpstr>Calibri</vt:lpstr>
      <vt:lpstr>Calibri Light</vt:lpstr>
      <vt:lpstr>Wingdings</vt:lpstr>
      <vt:lpstr>Arial</vt:lpstr>
      <vt:lpstr>Office Theme</vt:lpstr>
      <vt:lpstr>PowerPoint Presentation</vt:lpstr>
    </vt:vector>
  </TitlesOfParts>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Moffett, Aaron</dc:creator>
  <cp:lastModifiedBy>Mackaness, Cedar</cp:lastModifiedBy>
  <cp:revision>253</cp:revision>
  <dcterms:created xsi:type="dcterms:W3CDTF">2014-05-13T17:42:21Z</dcterms:created>
  <dcterms:modified xsi:type="dcterms:W3CDTF">2019-02-24T18:55:53Z</dcterms:modified>
</cp:coreProperties>
</file>

<file path=docProps/thumbnail.jpeg>
</file>